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notesSlides/notesSlide10.xml" ContentType="application/vnd.openxmlformats-officedocument.presentationml.notesSlide+xml"/>
  <Override PartName="/ppt/tags/tag65.xml" ContentType="application/vnd.openxmlformats-officedocument.presentationml.tags+xml"/>
  <Override PartName="/ppt/notesSlides/notesSlide11.xml" ContentType="application/vnd.openxmlformats-officedocument.presentationml.notesSlide+xml"/>
  <Override PartName="/ppt/tags/tag66.xml" ContentType="application/vnd.openxmlformats-officedocument.presentationml.tags+xml"/>
  <Override PartName="/ppt/notesSlides/notesSlide12.xml" ContentType="application/vnd.openxmlformats-officedocument.presentationml.notesSlide+xml"/>
  <Override PartName="/ppt/tags/tag67.xml" ContentType="application/vnd.openxmlformats-officedocument.presentationml.tags+xml"/>
  <Override PartName="/ppt/notesSlides/notesSlide13.xml" ContentType="application/vnd.openxmlformats-officedocument.presentationml.notesSlide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notesSlides/notesSlide15.xml" ContentType="application/vnd.openxmlformats-officedocument.presentationml.notesSlide+xml"/>
  <Override PartName="/ppt/tags/tag70.xml" ContentType="application/vnd.openxmlformats-officedocument.presentationml.tags+xml"/>
  <Override PartName="/ppt/notesSlides/notesSlide16.xml" ContentType="application/vnd.openxmlformats-officedocument.presentationml.notesSlide+xml"/>
  <Override PartName="/ppt/tags/tag71.xml" ContentType="application/vnd.openxmlformats-officedocument.presentationml.tags+xml"/>
  <Override PartName="/ppt/notesSlides/notesSlide17.xml" ContentType="application/vnd.openxmlformats-officedocument.presentationml.notesSlide+xml"/>
  <Override PartName="/ppt/tags/tag72.xml" ContentType="application/vnd.openxmlformats-officedocument.presentationml.tags+xml"/>
  <Override PartName="/ppt/notesSlides/notesSlide18.xml" ContentType="application/vnd.openxmlformats-officedocument.presentationml.notesSlide+xml"/>
  <Override PartName="/ppt/tags/tag73.xml" ContentType="application/vnd.openxmlformats-officedocument.presentationml.tags+xml"/>
  <Override PartName="/ppt/notesSlides/notesSlide1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0.xml" ContentType="application/vnd.openxmlformats-officedocument.presentationml.notesSlide+xml"/>
  <Override PartName="/ppt/tags/tag76.xml" ContentType="application/vnd.openxmlformats-officedocument.presentationml.tags+xml"/>
  <Override PartName="/ppt/notesSlides/notesSlide21.xml" ContentType="application/vnd.openxmlformats-officedocument.presentationml.notesSlide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2" r:id="rId1"/>
    <p:sldMasterId id="2147484099" r:id="rId2"/>
  </p:sldMasterIdLst>
  <p:notesMasterIdLst>
    <p:notesMasterId r:id="rId29"/>
  </p:notesMasterIdLst>
  <p:handoutMasterIdLst>
    <p:handoutMasterId r:id="rId30"/>
  </p:handoutMasterIdLst>
  <p:sldIdLst>
    <p:sldId id="353" r:id="rId3"/>
    <p:sldId id="398" r:id="rId4"/>
    <p:sldId id="380" r:id="rId5"/>
    <p:sldId id="391" r:id="rId6"/>
    <p:sldId id="392" r:id="rId7"/>
    <p:sldId id="389" r:id="rId8"/>
    <p:sldId id="384" r:id="rId9"/>
    <p:sldId id="387" r:id="rId10"/>
    <p:sldId id="388" r:id="rId11"/>
    <p:sldId id="399" r:id="rId12"/>
    <p:sldId id="346" r:id="rId13"/>
    <p:sldId id="368" r:id="rId14"/>
    <p:sldId id="369" r:id="rId15"/>
    <p:sldId id="350" r:id="rId16"/>
    <p:sldId id="393" r:id="rId17"/>
    <p:sldId id="379" r:id="rId18"/>
    <p:sldId id="377" r:id="rId19"/>
    <p:sldId id="395" r:id="rId20"/>
    <p:sldId id="394" r:id="rId21"/>
    <p:sldId id="373" r:id="rId22"/>
    <p:sldId id="343" r:id="rId23"/>
    <p:sldId id="396" r:id="rId24"/>
    <p:sldId id="376" r:id="rId25"/>
    <p:sldId id="390" r:id="rId26"/>
    <p:sldId id="345" r:id="rId27"/>
    <p:sldId id="397" r:id="rId28"/>
  </p:sldIdLst>
  <p:sldSz cx="9144000" cy="6858000" type="screen4x3"/>
  <p:notesSz cx="7315200" cy="96012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572" autoAdjust="0"/>
  </p:normalViewPr>
  <p:slideViewPr>
    <p:cSldViewPr>
      <p:cViewPr varScale="1">
        <p:scale>
          <a:sx n="90" d="100"/>
          <a:sy n="90" d="100"/>
        </p:scale>
        <p:origin x="8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25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22AD91F6-AA60-8F47-B438-2F52CED14C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29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4" rIns="91427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2C707217-15BA-1C4A-9065-68168472B9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18870D4-1966-AA40-9D91-1DE86AE07F1A}" type="slidenum">
              <a:rPr lang="en-US">
                <a:latin typeface="Tahoma" charset="0"/>
              </a:rPr>
              <a:pPr eaLnBrk="1" hangingPunct="1"/>
              <a:t>1</a:t>
            </a:fld>
            <a:endParaRPr lang="en-US">
              <a:latin typeface="Tahoma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90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F791F8-B45C-3844-9F2F-88F5DCB07F43}" type="slidenum">
              <a:rPr lang="en-US">
                <a:latin typeface="Tahoma" charset="0"/>
              </a:rPr>
              <a:pPr eaLnBrk="1" hangingPunct="1"/>
              <a:t>12</a:t>
            </a:fld>
            <a:endParaRPr lang="en-US">
              <a:latin typeface="Tahoma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97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0B0D0B-69CA-AB4A-800C-04386ADF334A}" type="slidenum">
              <a:rPr lang="en-US">
                <a:latin typeface="Tahoma" charset="0"/>
              </a:rPr>
              <a:pPr eaLnBrk="1" hangingPunct="1"/>
              <a:t>13</a:t>
            </a:fld>
            <a:endParaRPr lang="en-US">
              <a:latin typeface="Tahoma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12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1FD09A1-74A5-C249-9F96-1CBDDB151A28}" type="slidenum">
              <a:rPr lang="en-US">
                <a:latin typeface="Tahoma" charset="0"/>
              </a:rPr>
              <a:pPr eaLnBrk="1" hangingPunct="1"/>
              <a:t>14</a:t>
            </a:fld>
            <a:endParaRPr lang="en-US"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31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6BA375B-5BC4-6546-8737-AF26B76A6AFB}" type="slidenum">
              <a:rPr lang="en-US">
                <a:latin typeface="Tahoma" charset="0"/>
              </a:rPr>
              <a:pPr eaLnBrk="1" hangingPunct="1"/>
              <a:t>16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5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11F5C5-9BA4-7943-82E1-9AA73CC92706}" type="slidenum">
              <a:rPr lang="en-US">
                <a:latin typeface="Tahoma" charset="0"/>
              </a:rPr>
              <a:pPr eaLnBrk="1" hangingPunct="1"/>
              <a:t>17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24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6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398A1A-70B7-5540-9E08-0DFE1B572F70}" type="slidenum">
              <a:rPr lang="en-US">
                <a:latin typeface="Tahoma" charset="0"/>
              </a:rPr>
              <a:pPr eaLnBrk="1" hangingPunct="1"/>
              <a:t>20</a:t>
            </a:fld>
            <a:endParaRPr lang="en-US"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CE22DE-1CFA-4C48-83B9-5841384D11AB}" type="slidenum">
              <a:rPr lang="en-US">
                <a:latin typeface="Tahoma" charset="0"/>
              </a:rPr>
              <a:pPr eaLnBrk="1" hangingPunct="1"/>
              <a:t>21</a:t>
            </a:fld>
            <a:endParaRPr lang="en-US">
              <a:latin typeface="Tahoma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64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092A33-724D-0E45-BC9E-803CAAE5CCFB}" type="slidenum">
              <a:rPr lang="en-US">
                <a:latin typeface="Tahoma" charset="0"/>
              </a:rPr>
              <a:pPr eaLnBrk="1" hangingPunct="1"/>
              <a:t>3</a:t>
            </a:fld>
            <a:endParaRPr lang="en-US">
              <a:latin typeface="Tahoma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08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C55852-578E-1D43-9BB1-7CFE9B65FF5E}" type="slidenum">
              <a:rPr lang="en-US">
                <a:latin typeface="Tahoma" charset="0"/>
              </a:rPr>
              <a:pPr eaLnBrk="1" hangingPunct="1"/>
              <a:t>23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76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7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E6642A-FBA4-1645-8ED3-7D4100DF2BAF}" type="slidenum">
              <a:rPr lang="en-US">
                <a:latin typeface="Tahoma" charset="0"/>
              </a:rPr>
              <a:pPr eaLnBrk="1" hangingPunct="1"/>
              <a:t>25</a:t>
            </a:fld>
            <a:endParaRPr lang="en-US">
              <a:latin typeface="Tahoma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10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0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6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7217-15BA-1C4A-9065-68168472B97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3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ED5600-B118-4E32-8D42-285195842F1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4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920EEB-ACC1-6C46-96AF-2335B6826337}" type="slidenum">
              <a:rPr lang="en-US">
                <a:latin typeface="Tahoma" charset="0"/>
              </a:rPr>
              <a:pPr eaLnBrk="1" hangingPunct="1"/>
              <a:t>8</a:t>
            </a:fld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8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97EB9DB-54C4-A14E-812E-A5F2E2BEBD67}" type="slidenum">
              <a:rPr lang="en-US">
                <a:latin typeface="Tahoma" charset="0"/>
              </a:rPr>
              <a:pPr eaLnBrk="1" hangingPunct="1"/>
              <a:t>9</a:t>
            </a:fld>
            <a:endParaRPr lang="en-US">
              <a:latin typeface="Tahoma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5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268813-6FC8-7449-A555-E33979CA909C}" type="slidenum">
              <a:rPr lang="en-US">
                <a:latin typeface="Tahoma" charset="0"/>
              </a:rPr>
              <a:pPr eaLnBrk="1" hangingPunct="1"/>
              <a:t>11</a:t>
            </a:fld>
            <a:endParaRPr lang="en-US"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9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4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53333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94545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719271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88629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54150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45025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9327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82534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4188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2813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5944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4825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363183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1598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94" y="2209799"/>
            <a:ext cx="7375812" cy="4069465"/>
          </a:xfrm>
        </p:spPr>
        <p:txBody>
          <a:bodyPr/>
          <a:lstStyle>
            <a:lvl1pPr>
              <a:spcBef>
                <a:spcPts val="900"/>
              </a:spcBef>
              <a:spcAft>
                <a:spcPts val="90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Bef>
                <a:spcPts val="375"/>
              </a:spcBef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84093" y="749301"/>
            <a:ext cx="7375814" cy="12396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620000" y="32636"/>
            <a:ext cx="914400" cy="348364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BDK01-2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3532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w 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94" y="2209799"/>
            <a:ext cx="7375812" cy="4069465"/>
          </a:xfrm>
        </p:spPr>
        <p:txBody>
          <a:bodyPr/>
          <a:lstStyle>
            <a:lvl1pPr>
              <a:spcBef>
                <a:spcPts val="900"/>
              </a:spcBef>
              <a:spcAft>
                <a:spcPts val="90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Bef>
                <a:spcPts val="375"/>
              </a:spcBef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84093" y="749301"/>
            <a:ext cx="7375814" cy="12396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620000" y="32636"/>
            <a:ext cx="914400" cy="348364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BDK01-2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24156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94" y="2209799"/>
            <a:ext cx="7375812" cy="4069465"/>
          </a:xfrm>
        </p:spPr>
        <p:txBody>
          <a:bodyPr/>
          <a:lstStyle>
            <a:lvl1pPr>
              <a:spcBef>
                <a:spcPts val="900"/>
              </a:spcBef>
              <a:spcAft>
                <a:spcPts val="90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Bef>
                <a:spcPts val="375"/>
              </a:spcBef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84093" y="749301"/>
            <a:ext cx="7375814" cy="12396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620000" y="32636"/>
            <a:ext cx="914400" cy="348364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BDK01-2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9643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 and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29146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BDK01-2</a:t>
            </a:r>
            <a:endParaRPr lang="en-US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B86BE5D-AF68-514D-B3FB-238E25BB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696200" y="6400800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10" name="Footer Placeholder 12"/>
          <p:cNvSpPr txBox="1">
            <a:spLocks/>
          </p:cNvSpPr>
          <p:nvPr userDrawn="1"/>
        </p:nvSpPr>
        <p:spPr>
          <a:xfrm>
            <a:off x="7620000" y="32636"/>
            <a:ext cx="914400" cy="3483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BDK01-2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399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094" y="2209799"/>
            <a:ext cx="7375812" cy="4069465"/>
          </a:xfrm>
        </p:spPr>
        <p:txBody>
          <a:bodyPr/>
          <a:lstStyle>
            <a:lvl1pPr>
              <a:spcBef>
                <a:spcPts val="900"/>
              </a:spcBef>
              <a:spcAft>
                <a:spcPts val="90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Bef>
                <a:spcPts val="375"/>
              </a:spcBef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84093" y="749301"/>
            <a:ext cx="7375814" cy="12396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7620000" y="32636"/>
            <a:ext cx="914400" cy="348364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BDK01-2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6148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558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12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3609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635178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878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670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0979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528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97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24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4098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89317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89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8113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73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7376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41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594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8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625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9894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224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500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48995267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8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76240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775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7861636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178416420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258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523990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ags" Target="../tags/tag26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35282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  <p:sldLayoutId id="2147484090" r:id="rId18"/>
    <p:sldLayoutId id="2147484091" r:id="rId19"/>
    <p:sldLayoutId id="2147484092" r:id="rId20"/>
    <p:sldLayoutId id="2147484093" r:id="rId21"/>
    <p:sldLayoutId id="2147484094" r:id="rId22"/>
    <p:sldLayoutId id="2147484095" r:id="rId23"/>
    <p:sldLayoutId id="2147484096" r:id="rId24"/>
    <p:sldLayoutId id="2147484097" r:id="rId25"/>
    <p:sldLayoutId id="2147484098" r:id="rId2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173792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  <p:sldLayoutId id="2147484117" r:id="rId18"/>
    <p:sldLayoutId id="2147484118" r:id="rId19"/>
    <p:sldLayoutId id="2147484119" r:id="rId20"/>
    <p:sldLayoutId id="2147484120" r:id="rId21"/>
    <p:sldLayoutId id="2147484121" r:id="rId22"/>
    <p:sldLayoutId id="2147484122" r:id="rId23"/>
    <p:sldLayoutId id="2147484123" r:id="rId24"/>
    <p:sldLayoutId id="2147484124" r:id="rId25"/>
    <p:sldLayoutId id="2147484125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6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Biomedical, Clinical and Translational Research Data Life Cycle: Part 2</a:t>
            </a:r>
            <a:endParaRPr lang="en-US" dirty="0"/>
          </a:p>
        </p:txBody>
      </p:sp>
      <p:sp>
        <p:nvSpPr>
          <p:cNvPr id="113664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BDK01-3 | Introduction </a:t>
            </a:r>
            <a:r>
              <a:rPr lang="en-US" dirty="0"/>
              <a:t>to Biomedical Big Data </a:t>
            </a:r>
            <a:r>
              <a:rPr lang="en-US" dirty="0" smtClean="0"/>
              <a:t>Science</a:t>
            </a:r>
          </a:p>
          <a:p>
            <a:r>
              <a:rPr lang="en-US" dirty="0" smtClean="0"/>
              <a:t>William </a:t>
            </a:r>
            <a:r>
              <a:rPr lang="en-US" dirty="0"/>
              <a:t>Hersh, </a:t>
            </a:r>
            <a:r>
              <a:rPr lang="en-US" dirty="0" smtClean="0"/>
              <a:t>MD | Department </a:t>
            </a:r>
            <a:r>
              <a:rPr lang="en-US" dirty="0"/>
              <a:t>of Medical Informatics &amp; Clinical Epidemiology</a:t>
            </a:r>
          </a:p>
          <a:p>
            <a:r>
              <a:rPr lang="en-US" dirty="0"/>
              <a:t>Oregon Health &amp; Science </a:t>
            </a:r>
            <a:r>
              <a:rPr lang="en-US" dirty="0" smtClean="0"/>
              <a:t>University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4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Clinical trials and studies management</a:t>
            </a:r>
          </a:p>
          <a:p>
            <a:r>
              <a:rPr lang="en-US" dirty="0" smtClean="0"/>
              <a:t>Integrated data repositories and results from them</a:t>
            </a:r>
          </a:p>
          <a:p>
            <a:r>
              <a:rPr lang="en-US" dirty="0" smtClean="0"/>
              <a:t>Emerging themes from CTSA for clinical research IT infrastructure</a:t>
            </a:r>
          </a:p>
          <a:p>
            <a:r>
              <a:rPr lang="en-US" dirty="0" smtClean="0"/>
              <a:t>Other innovations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Clinical trials and studies management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Clinical Data Interchange Standards Consortium (</a:t>
            </a:r>
            <a:r>
              <a:rPr lang="en-US" sz="2000" dirty="0" smtClean="0"/>
              <a:t>CDISC) </a:t>
            </a:r>
            <a:r>
              <a:rPr lang="en-US" sz="2000" dirty="0"/>
              <a:t>– standards to support electronic acquisition, exchange, submission, and archiving of clinical and non-clinical study data and </a:t>
            </a:r>
            <a:r>
              <a:rPr lang="en-US" sz="2000" dirty="0" smtClean="0"/>
              <a:t>metadata</a:t>
            </a:r>
            <a:endParaRPr 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Integrated data repositories (IDRs)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HMO </a:t>
            </a:r>
            <a:r>
              <a:rPr lang="en-US" dirty="0"/>
              <a:t>Research </a:t>
            </a:r>
            <a:r>
              <a:rPr lang="en-US" dirty="0" smtClean="0"/>
              <a:t>Network (HMORN)</a:t>
            </a:r>
            <a:endParaRPr lang="en-US" dirty="0"/>
          </a:p>
          <a:p>
            <a:r>
              <a:rPr lang="en-US" dirty="0"/>
              <a:t>Scalable Collaborative Infrastructure for a Learning Health System (</a:t>
            </a:r>
            <a:r>
              <a:rPr lang="en-US" dirty="0" smtClean="0"/>
              <a:t>SCILHS), including</a:t>
            </a:r>
            <a:endParaRPr lang="en-US" dirty="0"/>
          </a:p>
          <a:p>
            <a:pPr lvl="1"/>
            <a:r>
              <a:rPr lang="en-US" dirty="0" smtClean="0"/>
              <a:t>Informatics </a:t>
            </a:r>
            <a:r>
              <a:rPr lang="en-US" dirty="0"/>
              <a:t>for Integrating Biology and the Bedside (</a:t>
            </a:r>
            <a:r>
              <a:rPr lang="en-US" dirty="0" smtClean="0"/>
              <a:t>i2b2)</a:t>
            </a:r>
          </a:p>
          <a:p>
            <a:pPr lvl="1"/>
            <a:r>
              <a:rPr lang="en-US" dirty="0" smtClean="0"/>
              <a:t>Shared </a:t>
            </a:r>
            <a:r>
              <a:rPr lang="en-US" dirty="0"/>
              <a:t>Health Research Information Network (SHRINE)</a:t>
            </a:r>
          </a:p>
          <a:p>
            <a:r>
              <a:rPr lang="en-US" dirty="0" smtClean="0"/>
              <a:t>Other IDRs</a:t>
            </a:r>
          </a:p>
          <a:p>
            <a:r>
              <a:rPr lang="en-US" dirty="0" err="1" smtClean="0"/>
              <a:t>Biobanking</a:t>
            </a:r>
            <a:endParaRPr lang="en-US" dirty="0"/>
          </a:p>
          <a:p>
            <a:r>
              <a:rPr lang="en-US" dirty="0" smtClean="0"/>
              <a:t>Common themes across CTSA and other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HMO Research Network (HMORN)</a:t>
            </a:r>
            <a:endParaRPr lang="en-US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+mn-lt"/>
              </a:rPr>
              <a:t>Virtual Data Warehouse (VDW) mapped disparate clinical data systems of HMOs to a common data model</a:t>
            </a:r>
            <a:endParaRPr lang="en-US" sz="2600" dirty="0" smtClean="0">
              <a:solidFill>
                <a:srgbClr val="7F7F7F"/>
              </a:solidFill>
              <a:latin typeface="+mn-lt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Acknowledged non-interoperability of inter-institutional data</a:t>
            </a:r>
            <a:endParaRPr lang="en-US" sz="2000" dirty="0" smtClean="0">
              <a:solidFill>
                <a:srgbClr val="7F7F7F"/>
              </a:solidFill>
              <a:latin typeface="+mn-lt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Human layer added value with security, IRB, etc.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+mn-lt"/>
              </a:rPr>
              <a:t>Under </a:t>
            </a:r>
            <a:r>
              <a:rPr lang="en-US" sz="2600" dirty="0" err="1" smtClean="0">
                <a:latin typeface="+mn-lt"/>
              </a:rPr>
              <a:t>PCORNet</a:t>
            </a:r>
            <a:r>
              <a:rPr lang="en-US" sz="2600" dirty="0">
                <a:latin typeface="+mn-lt"/>
              </a:rPr>
              <a:t>, evolving to </a:t>
            </a:r>
            <a:r>
              <a:rPr lang="en-US" sz="2600" dirty="0" smtClean="0">
                <a:latin typeface="+mn-lt"/>
              </a:rPr>
              <a:t>Patient Outcomes </a:t>
            </a:r>
            <a:r>
              <a:rPr lang="en-US" sz="2600" dirty="0">
                <a:latin typeface="+mn-lt"/>
              </a:rPr>
              <a:t>Research To Advance Learning (PORTAL</a:t>
            </a:r>
            <a:r>
              <a:rPr lang="en-US" sz="2600" dirty="0" smtClean="0">
                <a:latin typeface="+mn-lt"/>
              </a:rPr>
              <a:t>)</a:t>
            </a:r>
            <a:endParaRPr lang="en-US" sz="2600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715000" y="6553200"/>
            <a:ext cx="2801541" cy="240612"/>
          </a:xfrm>
        </p:spPr>
        <p:txBody>
          <a:bodyPr/>
          <a:lstStyle/>
          <a:p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Hornbrook</a:t>
            </a:r>
            <a:r>
              <a:rPr lang="en-US" dirty="0">
                <a:latin typeface="+mn-lt"/>
              </a:rPr>
              <a:t>, 2005</a:t>
            </a:r>
            <a:r>
              <a:rPr lang="en-US" dirty="0" smtClean="0">
                <a:latin typeface="+mn-lt"/>
              </a:rPr>
              <a:t>)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McGlynn</a:t>
            </a:r>
            <a:r>
              <a:rPr lang="en-US" dirty="0">
                <a:latin typeface="+mn-lt"/>
              </a:rPr>
              <a:t>, 2014)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91" y="1539212"/>
            <a:ext cx="4849299" cy="377957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Scalable Collaborative Infrastructure for a Learning Health </a:t>
            </a:r>
            <a:r>
              <a:rPr lang="en-US" dirty="0" smtClean="0"/>
              <a:t>System (SCILHS)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PCORNet</a:t>
            </a:r>
            <a:r>
              <a:rPr lang="en-US" dirty="0" smtClean="0"/>
              <a:t> project bringing together previous projects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2b2 – scalable </a:t>
            </a:r>
            <a:r>
              <a:rPr lang="en-US" dirty="0"/>
              <a:t>informatics framework to bridge clinical research data with basic science data to better understand the genetic bases of complex </a:t>
            </a:r>
            <a:r>
              <a:rPr lang="en-US" dirty="0" smtClean="0"/>
              <a:t>diseases</a:t>
            </a:r>
          </a:p>
          <a:p>
            <a:pPr lvl="2"/>
            <a:r>
              <a:rPr lang="en-US" dirty="0" smtClean="0"/>
              <a:t>Software framework is </a:t>
            </a:r>
            <a:r>
              <a:rPr lang="en-US" altLang="ja-JP" dirty="0" smtClean="0">
                <a:latin typeface="Calibri" charset="0"/>
              </a:rPr>
              <a:t>“</a:t>
            </a:r>
            <a:r>
              <a:rPr lang="en-US" dirty="0" smtClean="0">
                <a:latin typeface="Calibri" charset="0"/>
              </a:rPr>
              <a:t>hive</a:t>
            </a:r>
            <a:r>
              <a:rPr lang="en-US" altLang="ja-JP" dirty="0" smtClean="0">
                <a:latin typeface="Calibri" charset="0"/>
              </a:rPr>
              <a:t>”</a:t>
            </a:r>
            <a:r>
              <a:rPr lang="en-US" dirty="0" smtClean="0">
                <a:latin typeface="Calibri" charset="0"/>
              </a:rPr>
              <a:t> of interfacing components</a:t>
            </a:r>
          </a:p>
          <a:p>
            <a:pPr lvl="1"/>
            <a:r>
              <a:rPr lang="en-US" dirty="0" smtClean="0"/>
              <a:t>SHRINE – </a:t>
            </a:r>
            <a:r>
              <a:rPr lang="en-US" dirty="0">
                <a:latin typeface="+mn-lt"/>
              </a:rPr>
              <a:t>federated query system across i2b2 data </a:t>
            </a:r>
            <a:r>
              <a:rPr lang="en-US" dirty="0" smtClean="0">
                <a:latin typeface="+mn-lt"/>
              </a:rPr>
              <a:t>sources</a:t>
            </a:r>
          </a:p>
          <a:p>
            <a:pPr lvl="1"/>
            <a:r>
              <a:rPr lang="en-US" dirty="0" smtClean="0">
                <a:latin typeface="+mn-lt"/>
              </a:rPr>
              <a:t>SMART Platforms – substitutable apps</a:t>
            </a:r>
          </a:p>
          <a:p>
            <a:pPr lvl="1"/>
            <a:r>
              <a:rPr lang="en-US" dirty="0" err="1" smtClean="0">
                <a:latin typeface="+mn-lt"/>
              </a:rPr>
              <a:t>Indivo</a:t>
            </a:r>
            <a:r>
              <a:rPr lang="en-US" dirty="0" smtClean="0">
                <a:latin typeface="+mn-lt"/>
              </a:rPr>
              <a:t> – PHR platform creating channel between researchers and patients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1981200" y="6555553"/>
            <a:ext cx="6937829" cy="228600"/>
          </a:xfrm>
        </p:spPr>
        <p:txBody>
          <a:bodyPr/>
          <a:lstStyle/>
          <a:p>
            <a:r>
              <a:rPr lang="en-US" dirty="0"/>
              <a:t>(Murphy, 2011; </a:t>
            </a:r>
            <a:r>
              <a:rPr lang="en-US" dirty="0" err="1"/>
              <a:t>Kohane</a:t>
            </a:r>
            <a:r>
              <a:rPr lang="en-US" dirty="0"/>
              <a:t>, 2012</a:t>
            </a:r>
            <a:r>
              <a:rPr lang="en-US" dirty="0" smtClean="0"/>
              <a:t>) </a:t>
            </a:r>
            <a:r>
              <a:rPr lang="en-US" dirty="0">
                <a:latin typeface="Calibri" charset="0"/>
              </a:rPr>
              <a:t>(Weber, 2009; </a:t>
            </a:r>
            <a:r>
              <a:rPr lang="en-US" dirty="0" err="1">
                <a:latin typeface="Calibri" charset="0"/>
              </a:rPr>
              <a:t>McMurry</a:t>
            </a:r>
            <a:r>
              <a:rPr lang="en-US" dirty="0">
                <a:latin typeface="Calibri" charset="0"/>
              </a:rPr>
              <a:t>, 2013</a:t>
            </a:r>
            <a:r>
              <a:rPr lang="en-US" dirty="0" smtClean="0">
                <a:latin typeface="Calibri" charset="0"/>
              </a:rPr>
              <a:t>) </a:t>
            </a:r>
            <a:r>
              <a:rPr lang="en-US" dirty="0">
                <a:latin typeface="Calibri" charset="0"/>
              </a:rPr>
              <a:t>(</a:t>
            </a:r>
            <a:r>
              <a:rPr lang="en-US" dirty="0" err="1">
                <a:latin typeface="Calibri" charset="0"/>
              </a:rPr>
              <a:t>Mandl</a:t>
            </a:r>
            <a:r>
              <a:rPr lang="en-US" dirty="0">
                <a:latin typeface="Calibri" charset="0"/>
              </a:rPr>
              <a:t>, 2012</a:t>
            </a:r>
            <a:r>
              <a:rPr lang="en-US" dirty="0" smtClean="0">
                <a:latin typeface="Calibri" charset="0"/>
              </a:rPr>
              <a:t>)</a:t>
            </a:r>
            <a:r>
              <a:rPr lang="en-US" dirty="0">
                <a:latin typeface="Calibri" charset="0"/>
              </a:rPr>
              <a:t> (</a:t>
            </a:r>
            <a:r>
              <a:rPr lang="en-US" dirty="0" err="1">
                <a:latin typeface="Calibri" charset="0"/>
              </a:rPr>
              <a:t>Mandl</a:t>
            </a:r>
            <a:r>
              <a:rPr lang="en-US" dirty="0">
                <a:latin typeface="Calibri" charset="0"/>
              </a:rPr>
              <a:t>, 2007; </a:t>
            </a:r>
            <a:r>
              <a:rPr lang="en-US" dirty="0" err="1">
                <a:latin typeface="Calibri" charset="0"/>
              </a:rPr>
              <a:t>Adida</a:t>
            </a:r>
            <a:r>
              <a:rPr lang="en-US" dirty="0">
                <a:latin typeface="Calibri" charset="0"/>
              </a:rPr>
              <a:t>, 2010)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3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SHRINE i2b2 query tool</a:t>
            </a:r>
            <a:endParaRPr lang="en-US" dirty="0">
              <a:ea typeface="+mj-e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/>
              <a:t>Murphy, SN, Weber, G, et al. (2011). Serving the enterprise and beyond with informatics for integrating biology and the bedside (i2b2). </a:t>
            </a:r>
            <a:r>
              <a:rPr lang="en-US" i="1" dirty="0"/>
              <a:t>Journal of the American Medical Informatics Association</a:t>
            </a:r>
            <a:r>
              <a:rPr lang="en-US" dirty="0"/>
              <a:t>. 17: 124-130.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40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IDR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DARTNet</a:t>
            </a:r>
            <a:r>
              <a:rPr lang="en-US" dirty="0" smtClean="0"/>
              <a:t> – early effort standardizing EHR data for research in Colorado and vicinity</a:t>
            </a:r>
          </a:p>
          <a:p>
            <a:r>
              <a:rPr lang="en-US" dirty="0" smtClean="0"/>
              <a:t>US Food and Drug Administration (FDA) Mini-Sentinel project – focused on surveillance of safety for marketed medical products</a:t>
            </a:r>
          </a:p>
          <a:p>
            <a:pPr lvl="1"/>
            <a:r>
              <a:rPr lang="en-US" dirty="0" smtClean="0"/>
              <a:t>Challenges in harmonizing data, e.g., lab test results</a:t>
            </a:r>
          </a:p>
          <a:p>
            <a:r>
              <a:rPr lang="en-US" dirty="0" smtClean="0"/>
              <a:t>UC-Rex – partnership of five University of California CTSA programs to allow query of EHRs for research using SHRINE/i2b2</a:t>
            </a:r>
          </a:p>
          <a:p>
            <a:pPr lvl="1"/>
            <a:r>
              <a:rPr lang="en-US" dirty="0" smtClean="0"/>
              <a:t>Now partnered with Veteran’s Administration (VA) in </a:t>
            </a:r>
            <a:r>
              <a:rPr lang="en-US" dirty="0" err="1" smtClean="0"/>
              <a:t>pSCANNER</a:t>
            </a:r>
            <a:r>
              <a:rPr lang="en-US" dirty="0" smtClean="0"/>
              <a:t> </a:t>
            </a:r>
            <a:r>
              <a:rPr lang="en-US" dirty="0" err="1" smtClean="0"/>
              <a:t>PCORNet</a:t>
            </a:r>
            <a:r>
              <a:rPr lang="en-US" dirty="0" smtClean="0"/>
              <a:t> project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286000" y="6555553"/>
            <a:ext cx="6633029" cy="228600"/>
          </a:xfrm>
        </p:spPr>
        <p:txBody>
          <a:bodyPr/>
          <a:lstStyle/>
          <a:p>
            <a:r>
              <a:rPr lang="en-US" dirty="0"/>
              <a:t>(Pace, 2015</a:t>
            </a:r>
            <a:r>
              <a:rPr lang="en-US" dirty="0" smtClean="0"/>
              <a:t>) </a:t>
            </a:r>
            <a:r>
              <a:rPr lang="en-US" dirty="0"/>
              <a:t>(Platt, 2012</a:t>
            </a:r>
            <a:r>
              <a:rPr lang="en-US" dirty="0" smtClean="0"/>
              <a:t>) </a:t>
            </a:r>
            <a:r>
              <a:rPr lang="en-US" dirty="0"/>
              <a:t>(</a:t>
            </a:r>
            <a:r>
              <a:rPr lang="en-US" dirty="0" err="1"/>
              <a:t>Raebel</a:t>
            </a:r>
            <a:r>
              <a:rPr lang="en-US" dirty="0"/>
              <a:t>, 2014</a:t>
            </a:r>
            <a:r>
              <a:rPr lang="en-US" dirty="0" smtClean="0"/>
              <a:t>) </a:t>
            </a:r>
            <a:r>
              <a:rPr lang="en-US" dirty="0"/>
              <a:t>(</a:t>
            </a:r>
            <a:r>
              <a:rPr lang="en-US" dirty="0" err="1"/>
              <a:t>Ohno</a:t>
            </a:r>
            <a:r>
              <a:rPr lang="en-US" dirty="0"/>
              <a:t>-Machado, 2014)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IDR projects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NIH Biomedical Translational Research </a:t>
            </a:r>
            <a:r>
              <a:rPr lang="en-US" dirty="0"/>
              <a:t>Information System (BTRIS</a:t>
            </a:r>
            <a:r>
              <a:rPr lang="en-US" dirty="0" smtClean="0"/>
              <a:t>) – data repository for all patients treated at NIH, with standardized terminology and query tools</a:t>
            </a:r>
          </a:p>
          <a:p>
            <a:r>
              <a:rPr lang="en-US" dirty="0"/>
              <a:t>New York </a:t>
            </a:r>
            <a:r>
              <a:rPr lang="en-US" dirty="0" smtClean="0"/>
              <a:t>City Clinical </a:t>
            </a:r>
            <a:r>
              <a:rPr lang="en-US" dirty="0"/>
              <a:t>Data Research </a:t>
            </a:r>
            <a:r>
              <a:rPr lang="en-US" dirty="0" smtClean="0"/>
              <a:t>Network – </a:t>
            </a:r>
            <a:r>
              <a:rPr lang="en-US" dirty="0" err="1" smtClean="0"/>
              <a:t>PCORnet</a:t>
            </a:r>
            <a:r>
              <a:rPr lang="en-US" dirty="0" smtClean="0"/>
              <a:t> project bringing together numerous health systems</a:t>
            </a:r>
          </a:p>
          <a:p>
            <a:r>
              <a:rPr lang="en-US" dirty="0" smtClean="0"/>
              <a:t>Commercial examples</a:t>
            </a:r>
          </a:p>
          <a:p>
            <a:pPr lvl="1"/>
            <a:r>
              <a:rPr lang="en-US" dirty="0" smtClean="0"/>
              <a:t>Insight – real-time patient data from &gt;</a:t>
            </a:r>
            <a:r>
              <a:rPr lang="en-US" dirty="0"/>
              <a:t>112K clinician </a:t>
            </a:r>
            <a:r>
              <a:rPr lang="en-US" dirty="0" smtClean="0"/>
              <a:t>users of </a:t>
            </a:r>
            <a:r>
              <a:rPr lang="en-US" dirty="0" err="1" smtClean="0"/>
              <a:t>PracticeFusion</a:t>
            </a:r>
            <a:r>
              <a:rPr lang="en-US" dirty="0" smtClean="0"/>
              <a:t> EHR</a:t>
            </a:r>
          </a:p>
          <a:p>
            <a:pPr lvl="1"/>
            <a:r>
              <a:rPr lang="en-US" dirty="0" err="1" smtClean="0"/>
              <a:t>Explorys</a:t>
            </a:r>
            <a:r>
              <a:rPr lang="en-US" dirty="0" smtClean="0"/>
              <a:t> – healthcare organizations provide data and receive analytics in return</a:t>
            </a:r>
          </a:p>
          <a:p>
            <a:pPr lvl="1"/>
            <a:r>
              <a:rPr lang="en-US" dirty="0" smtClean="0"/>
              <a:t>Health Catalyst – another data warehousing and analytics service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038600" y="6555553"/>
            <a:ext cx="4880429" cy="22860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Cimino</a:t>
            </a:r>
            <a:r>
              <a:rPr lang="en-US" dirty="0"/>
              <a:t>, 2014</a:t>
            </a:r>
            <a:r>
              <a:rPr lang="en-US" dirty="0" smtClean="0"/>
              <a:t>) </a:t>
            </a:r>
            <a:r>
              <a:rPr lang="en-US" dirty="0"/>
              <a:t>(</a:t>
            </a:r>
            <a:r>
              <a:rPr lang="en-US" dirty="0" err="1"/>
              <a:t>Kaushal</a:t>
            </a:r>
            <a:r>
              <a:rPr lang="en-US" dirty="0"/>
              <a:t>, 2014)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1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Biobanking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>
                <a:latin typeface="+mn-lt"/>
              </a:rPr>
              <a:t>Biobanking</a:t>
            </a:r>
            <a:r>
              <a:rPr lang="en-US" dirty="0">
                <a:latin typeface="+mn-lt"/>
              </a:rPr>
              <a:t> – develop tissue repositories connected to clinical information and made available to clinical researchers; efforts include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+mn-lt"/>
              </a:rPr>
              <a:t>UK </a:t>
            </a:r>
            <a:r>
              <a:rPr lang="en-US" dirty="0" err="1" smtClean="0">
                <a:latin typeface="+mn-lt"/>
              </a:rPr>
              <a:t>Biobank</a:t>
            </a:r>
            <a:r>
              <a:rPr lang="en-US" dirty="0" smtClean="0">
                <a:latin typeface="+mn-lt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+mn-lt"/>
              </a:rPr>
              <a:t>Europe</a:t>
            </a:r>
            <a:endParaRPr lang="en-US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+mn-lt"/>
              </a:rPr>
              <a:t>Mayo </a:t>
            </a:r>
            <a:r>
              <a:rPr lang="en-US" dirty="0" smtClean="0">
                <a:latin typeface="+mn-lt"/>
              </a:rPr>
              <a:t>Clinic</a:t>
            </a: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Numerous infrastructure </a:t>
            </a:r>
            <a:r>
              <a:rPr lang="en-US" dirty="0" smtClean="0">
                <a:latin typeface="+mn-lt"/>
              </a:rPr>
              <a:t>challenges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3657600" y="6555553"/>
            <a:ext cx="5261429" cy="2286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(Allen 2012; Allen, 2014) (</a:t>
            </a:r>
            <a:r>
              <a:rPr lang="en-US" dirty="0" err="1" smtClean="0">
                <a:latin typeface="+mn-lt"/>
              </a:rPr>
              <a:t>Zielhuis</a:t>
            </a:r>
            <a:r>
              <a:rPr lang="en-US" dirty="0" smtClean="0">
                <a:latin typeface="+mn-lt"/>
              </a:rPr>
              <a:t>, </a:t>
            </a:r>
            <a:r>
              <a:rPr lang="en-US" dirty="0">
                <a:latin typeface="+mn-lt"/>
              </a:rPr>
              <a:t>2012) (Olson, 2013) (</a:t>
            </a:r>
            <a:r>
              <a:rPr lang="en-US" dirty="0" err="1">
                <a:latin typeface="+mn-lt"/>
              </a:rPr>
              <a:t>Prokosch</a:t>
            </a:r>
            <a:r>
              <a:rPr lang="en-US" dirty="0">
                <a:latin typeface="+mn-lt"/>
              </a:rPr>
              <a:t>, 2010)   </a:t>
            </a:r>
            <a:endParaRPr lang="en-US" dirty="0" smtClean="0">
              <a:latin typeface="+mn-lt"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2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of research results from IDRs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of childhood obesity to hyperglycemia in pregnancy</a:t>
            </a:r>
          </a:p>
          <a:p>
            <a:pPr lvl="1"/>
            <a:r>
              <a:rPr lang="en-US" dirty="0" smtClean="0"/>
              <a:t>Using data in VDW for nearly 10,000 patients, found association between hyperglycemia in pregnancy and subsequent childhood obesity</a:t>
            </a:r>
          </a:p>
          <a:p>
            <a:r>
              <a:rPr lang="en-US" altLang="ja-JP" dirty="0" smtClean="0"/>
              <a:t>“</a:t>
            </a:r>
            <a:r>
              <a:rPr lang="en-US" dirty="0" smtClean="0"/>
              <a:t>Replication</a:t>
            </a:r>
            <a:r>
              <a:rPr lang="en-US" altLang="ja-JP" dirty="0" smtClean="0"/>
              <a:t>”</a:t>
            </a:r>
            <a:r>
              <a:rPr lang="en-US" dirty="0" smtClean="0"/>
              <a:t> of clinical trials results by using techniques and measures, e.g., prior event rate ratio (PERR)</a:t>
            </a:r>
          </a:p>
          <a:p>
            <a:pPr lvl="1"/>
            <a:r>
              <a:rPr lang="en-US" dirty="0" smtClean="0"/>
              <a:t>Shown to replicate results of Women’s Health Initiative (</a:t>
            </a:r>
            <a:r>
              <a:rPr lang="en-US" dirty="0" err="1" smtClean="0"/>
              <a:t>Tannen</a:t>
            </a:r>
            <a:r>
              <a:rPr lang="en-US" dirty="0" smtClean="0"/>
              <a:t>, 2007) and hypertension studies</a:t>
            </a:r>
          </a:p>
          <a:p>
            <a:r>
              <a:rPr lang="en-US" dirty="0" smtClean="0"/>
              <a:t>Query of research database in care of pediatric lupus patients when no published literature existed</a:t>
            </a:r>
          </a:p>
          <a:p>
            <a:r>
              <a:rPr lang="en-US" dirty="0" smtClean="0"/>
              <a:t>Most effective initial therapy for hypertension, e.g., fixed dose combinations of medications versus individual medications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1600200" y="6555553"/>
            <a:ext cx="7318829" cy="228600"/>
          </a:xfrm>
        </p:spPr>
        <p:txBody>
          <a:bodyPr/>
          <a:lstStyle/>
          <a:p>
            <a:r>
              <a:rPr lang="en-US" dirty="0"/>
              <a:t>(Hillier, 2007) (</a:t>
            </a:r>
            <a:r>
              <a:rPr lang="en-US" dirty="0" err="1"/>
              <a:t>Tannen</a:t>
            </a:r>
            <a:r>
              <a:rPr lang="en-US" dirty="0"/>
              <a:t>, 2009) (</a:t>
            </a:r>
            <a:r>
              <a:rPr lang="en-US" dirty="0" err="1"/>
              <a:t>Tannen</a:t>
            </a:r>
            <a:r>
              <a:rPr lang="en-US" dirty="0"/>
              <a:t>, 2007) (</a:t>
            </a:r>
            <a:r>
              <a:rPr lang="en-US" dirty="0" err="1"/>
              <a:t>Tannen</a:t>
            </a:r>
            <a:r>
              <a:rPr lang="en-US" dirty="0"/>
              <a:t>, 2008</a:t>
            </a:r>
            <a:r>
              <a:rPr lang="en-US" dirty="0" smtClean="0"/>
              <a:t>)</a:t>
            </a:r>
            <a:r>
              <a:rPr lang="en-US" dirty="0"/>
              <a:t> (</a:t>
            </a:r>
            <a:r>
              <a:rPr lang="en-US" dirty="0" err="1"/>
              <a:t>Frankovich</a:t>
            </a:r>
            <a:r>
              <a:rPr lang="en-US" dirty="0"/>
              <a:t>, 2011</a:t>
            </a:r>
            <a:r>
              <a:rPr lang="en-US" dirty="0" smtClean="0"/>
              <a:t>)</a:t>
            </a:r>
            <a:r>
              <a:rPr lang="en-US" dirty="0"/>
              <a:t> (</a:t>
            </a:r>
            <a:r>
              <a:rPr lang="en-US" dirty="0" err="1"/>
              <a:t>Bronsert</a:t>
            </a:r>
            <a:r>
              <a:rPr lang="en-US" dirty="0"/>
              <a:t>, 2013)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Common CRI themes among CTSA informatics programs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Web portal to integrate research activities, people, etc.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Informatics services and consultation for clinical and translational investigators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Data warehousing for clinical, laboratory, and/or specimen data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Longer-term but more difficult goal: data sharing across institutions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Facilitating collaboration and translation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Educational programs for clinical and translational researchers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Some programs also focused on education for </a:t>
            </a:r>
            <a:r>
              <a:rPr lang="en-US" dirty="0" err="1" smtClean="0">
                <a:ea typeface="+mn-ea"/>
              </a:rPr>
              <a:t>informaticians</a:t>
            </a:r>
            <a:endParaRPr lang="en-US" dirty="0" smtClean="0">
              <a:ea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 of IDRs in CTSA </a:t>
            </a:r>
            <a:r>
              <a:rPr lang="en-US" dirty="0" smtClean="0"/>
              <a:t>programs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MacKenzie</a:t>
            </a:r>
            <a:r>
              <a:rPr lang="en-US" dirty="0"/>
              <a:t>, SL, Wyatt, MC, et al. (2012). Practices and perspectives on building integrated data repositories: results from a 2010 CTSA survey. Journal of the American Medical Informatics Association. 19(e1): e119-e124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7239000" y="6555553"/>
            <a:ext cx="1680029" cy="22860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MacKenzie</a:t>
            </a:r>
            <a:r>
              <a:rPr lang="en-US" dirty="0"/>
              <a:t>, 2012)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0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other informatics innovations to support clinical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Electronic Data Capture (</a:t>
            </a:r>
            <a:r>
              <a:rPr lang="en-US" dirty="0" err="1" smtClean="0"/>
              <a:t>REDCap</a:t>
            </a:r>
            <a:r>
              <a:rPr lang="en-US" dirty="0" smtClean="0"/>
              <a:t>) uses metadata to create simple data capture forms and stores data securely for researchers</a:t>
            </a:r>
          </a:p>
          <a:p>
            <a:r>
              <a:rPr lang="en-US" dirty="0" smtClean="0"/>
              <a:t>Mobile technologies to support data capture and use, especially in developing countries</a:t>
            </a:r>
          </a:p>
          <a:p>
            <a:r>
              <a:rPr lang="en-US" altLang="ja-JP" dirty="0" smtClean="0"/>
              <a:t>Integrating EHR data with self-reported patient data</a:t>
            </a:r>
          </a:p>
          <a:p>
            <a:pPr lvl="1"/>
            <a:r>
              <a:rPr lang="en-US" altLang="ja-JP" dirty="0"/>
              <a:t>U</a:t>
            </a:r>
            <a:r>
              <a:rPr lang="en-US" altLang="ja-JP" dirty="0" smtClean="0"/>
              <a:t>p to 75% of data usable for research</a:t>
            </a:r>
          </a:p>
          <a:p>
            <a:pPr lvl="1"/>
            <a:r>
              <a:rPr lang="en-US" dirty="0" smtClean="0"/>
              <a:t>Growing interest in research based on electronic patient-reported outcomes (</a:t>
            </a:r>
            <a:r>
              <a:rPr lang="en-US" dirty="0" err="1" smtClean="0"/>
              <a:t>ePRO</a:t>
            </a:r>
            <a:r>
              <a:rPr lang="en-US" dirty="0" smtClean="0"/>
              <a:t>) in clinical trials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3657600" y="6555553"/>
            <a:ext cx="5261429" cy="228600"/>
          </a:xfrm>
        </p:spPr>
        <p:txBody>
          <a:bodyPr/>
          <a:lstStyle/>
          <a:p>
            <a:r>
              <a:rPr lang="en-US" dirty="0"/>
              <a:t>(Harris, 2009</a:t>
            </a:r>
            <a:r>
              <a:rPr lang="en-US" dirty="0" smtClean="0"/>
              <a:t>)</a:t>
            </a:r>
            <a:r>
              <a:rPr lang="en-US" dirty="0"/>
              <a:t> (Lang, 2011; Rajput, 2012</a:t>
            </a:r>
            <a:r>
              <a:rPr lang="en-US" dirty="0" smtClean="0"/>
              <a:t>)</a:t>
            </a:r>
            <a:r>
              <a:rPr lang="en-US" altLang="ja-JP" dirty="0"/>
              <a:t> (Cascade, 2012</a:t>
            </a:r>
            <a:r>
              <a:rPr lang="en-US" altLang="ja-JP" dirty="0" smtClean="0"/>
              <a:t>)</a:t>
            </a:r>
            <a:r>
              <a:rPr lang="en-US" dirty="0"/>
              <a:t> (Coons, 2014)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“Vanderbilt approach” to secondary use of clinical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from </a:t>
            </a:r>
            <a:r>
              <a:rPr lang="en-US" dirty="0" err="1"/>
              <a:t>Danciu</a:t>
            </a:r>
            <a:r>
              <a:rPr lang="en-US" dirty="0"/>
              <a:t>, I, Cowan, JD, et al. (2014). Secondary use of clinical data: the Vanderbilt approach. </a:t>
            </a:r>
            <a:r>
              <a:rPr lang="en-US" i="1" dirty="0"/>
              <a:t>Journal of Biomedical Informatics</a:t>
            </a:r>
            <a:r>
              <a:rPr lang="en-US" dirty="0"/>
              <a:t>. 52: 28-35.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49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 the future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Addressing challenges</a:t>
            </a:r>
          </a:p>
          <a:p>
            <a:pPr lvl="1"/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Data standards and interoperability</a:t>
            </a:r>
          </a:p>
          <a:p>
            <a:pPr lvl="1"/>
            <a:r>
              <a:rPr lang="en-US" dirty="0" smtClean="0"/>
              <a:t>Architecture and data exchange</a:t>
            </a:r>
          </a:p>
          <a:p>
            <a:pPr lvl="1"/>
            <a:r>
              <a:rPr lang="en-US" dirty="0" smtClean="0"/>
              <a:t>Privacy and ethical issues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Incorporating patient-reported outcomes</a:t>
            </a:r>
          </a:p>
          <a:p>
            <a:r>
              <a:rPr lang="en-US" dirty="0" smtClean="0"/>
              <a:t>Desiderata for IDRs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6629400" y="6555553"/>
            <a:ext cx="2289629" cy="228600"/>
          </a:xfrm>
        </p:spPr>
        <p:txBody>
          <a:bodyPr/>
          <a:lstStyle/>
          <a:p>
            <a:r>
              <a:rPr lang="en-US" dirty="0"/>
              <a:t>(PCORI, 2013</a:t>
            </a:r>
            <a:r>
              <a:rPr lang="en-US" dirty="0" smtClean="0"/>
              <a:t>) </a:t>
            </a:r>
            <a:r>
              <a:rPr lang="en-US" dirty="0"/>
              <a:t>(</a:t>
            </a:r>
            <a:r>
              <a:rPr lang="en-US" dirty="0" err="1"/>
              <a:t>Huser</a:t>
            </a:r>
            <a:r>
              <a:rPr lang="en-US" dirty="0"/>
              <a:t>, 2013)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download the resource list with useful links from the “Resources” tab in the upper right of the player. </a:t>
            </a:r>
          </a:p>
          <a:p>
            <a:r>
              <a:rPr lang="en-US" dirty="0"/>
              <a:t>This 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576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Challenges to </a:t>
            </a:r>
            <a:r>
              <a:rPr lang="en-US" dirty="0" smtClean="0"/>
              <a:t>biomedical, clinical, and translational research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Value</a:t>
            </a:r>
          </a:p>
          <a:p>
            <a:pPr eaLnBrk="1" hangingPunct="1"/>
            <a:r>
              <a:rPr lang="en-US" dirty="0"/>
              <a:t>Funding</a:t>
            </a:r>
            <a:endParaRPr lang="en-US" dirty="0">
              <a:solidFill>
                <a:srgbClr val="7F7F7F"/>
              </a:solidFill>
            </a:endParaRPr>
          </a:p>
          <a:p>
            <a:pPr eaLnBrk="1" hangingPunct="1"/>
            <a:r>
              <a:rPr lang="en-US" dirty="0" smtClean="0"/>
              <a:t>Infrastructure</a:t>
            </a:r>
            <a:endParaRPr lang="en-US" dirty="0">
              <a:solidFill>
                <a:srgbClr val="7F7F7F"/>
              </a:solidFill>
            </a:endParaRPr>
          </a:p>
          <a:p>
            <a:pPr eaLnBrk="1" hangingPunct="1"/>
            <a:r>
              <a:rPr lang="en-US" dirty="0" smtClean="0"/>
              <a:t>Data </a:t>
            </a:r>
            <a:r>
              <a:rPr lang="en-US" dirty="0"/>
              <a:t>capture and analysis</a:t>
            </a:r>
            <a:endParaRPr lang="en-US" dirty="0">
              <a:solidFill>
                <a:srgbClr val="7F7F7F"/>
              </a:solidFill>
            </a:endParaRPr>
          </a:p>
          <a:p>
            <a:pPr eaLnBrk="1" hangingPunct="1"/>
            <a:r>
              <a:rPr lang="en-US" dirty="0"/>
              <a:t>Trust and privacy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7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Increasing value, reducing waste – series in The Lancet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</a:t>
            </a:r>
            <a:r>
              <a:rPr lang="en-US" dirty="0"/>
              <a:t>from Macleod, MR, </a:t>
            </a:r>
            <a:r>
              <a:rPr lang="en-US" dirty="0" err="1"/>
              <a:t>Michie</a:t>
            </a:r>
            <a:r>
              <a:rPr lang="en-US" dirty="0"/>
              <a:t>, S, et al. (2014). Biomedical research: increasing value, reducing waste. Lancet. </a:t>
            </a:r>
            <a:r>
              <a:rPr lang="en-US" dirty="0" smtClean="0"/>
              <a:t>383:101‐104.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0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Rescuing US research from “systemic flaws”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Era of unsustainable growth has ended, but system has not adapted, resulting in:</a:t>
            </a:r>
          </a:p>
          <a:p>
            <a:pPr lvl="1"/>
            <a:r>
              <a:rPr lang="en-US" dirty="0" err="1" smtClean="0"/>
              <a:t>Hypercompetition</a:t>
            </a:r>
            <a:r>
              <a:rPr lang="en-US" dirty="0" smtClean="0"/>
              <a:t> – grant funding success has decreased from 30% to low teens, encouraging shorter-term and incremental proposals</a:t>
            </a:r>
          </a:p>
          <a:p>
            <a:pPr lvl="1"/>
            <a:r>
              <a:rPr lang="en-US" dirty="0" smtClean="0"/>
              <a:t>Excessive demands on scientist time for writing grant proposals, serving as reviewers, meeting regulatory requirements, etc. and less time for “reflective thinking”</a:t>
            </a:r>
          </a:p>
          <a:p>
            <a:pPr lvl="1"/>
            <a:r>
              <a:rPr lang="en-US" dirty="0" smtClean="0"/>
              <a:t>Excess number of trainees in face of reduced opportunities – only 20% of PhD graduates will attain faculty positions</a:t>
            </a:r>
          </a:p>
          <a:p>
            <a:r>
              <a:rPr lang="en-US" dirty="0" smtClean="0"/>
              <a:t>Has created a “generation at risk” for young scientists, especially clinician-scientists; solutions include:</a:t>
            </a:r>
          </a:p>
          <a:p>
            <a:pPr lvl="1"/>
            <a:r>
              <a:rPr lang="en-US" dirty="0" smtClean="0"/>
              <a:t>Create predictable and sustainable funding</a:t>
            </a:r>
          </a:p>
          <a:p>
            <a:pPr lvl="1"/>
            <a:r>
              <a:rPr lang="en-US" dirty="0" smtClean="0"/>
              <a:t>Broaden career paths for trainees</a:t>
            </a:r>
          </a:p>
          <a:p>
            <a:pPr lvl="1"/>
            <a:r>
              <a:rPr lang="en-US" dirty="0" smtClean="0"/>
              <a:t>Mentoring by established scientists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5410200" y="6555553"/>
            <a:ext cx="3508829" cy="22860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Alberts</a:t>
            </a:r>
            <a:r>
              <a:rPr lang="en-US" dirty="0"/>
              <a:t>, 2014</a:t>
            </a:r>
            <a:r>
              <a:rPr lang="en-US" dirty="0" smtClean="0"/>
              <a:t>)</a:t>
            </a:r>
            <a:r>
              <a:rPr lang="en-US" dirty="0"/>
              <a:t> (Daniels, 2015</a:t>
            </a:r>
            <a:r>
              <a:rPr lang="en-US" dirty="0" smtClean="0"/>
              <a:t>)</a:t>
            </a:r>
            <a:r>
              <a:rPr lang="en-US" dirty="0"/>
              <a:t> (Yin, </a:t>
            </a:r>
            <a:r>
              <a:rPr lang="en-US" dirty="0" smtClean="0"/>
              <a:t>2015)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1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healthcare organizations, even academic health centers, do not always integrate clinical and research informatics well</a:t>
            </a:r>
          </a:p>
          <a:p>
            <a:r>
              <a:rPr lang="en-US" dirty="0" smtClean="0"/>
              <a:t>Many people, organizational, and leadership challenges for academic health centers wanting informatics support for clinical research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igher satisfaction for support for institutions having a biomedical informatics academic unit</a:t>
            </a:r>
          </a:p>
          <a:p>
            <a:r>
              <a:rPr lang="en-US" dirty="0" smtClean="0"/>
              <a:t>Resources can be difficult for researchers to find, resulting in information overload, missed opportunities, and needless duplication </a:t>
            </a:r>
          </a:p>
          <a:p>
            <a:pPr lvl="1"/>
            <a:r>
              <a:rPr lang="en-US" dirty="0" smtClean="0"/>
              <a:t>Resources not uniquely identified, undermining reproducibility </a:t>
            </a:r>
            <a:r>
              <a:rPr lang="en-US" dirty="0"/>
              <a:t>of </a:t>
            </a:r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914400" y="6555553"/>
            <a:ext cx="8004629" cy="22860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Katzan</a:t>
            </a:r>
            <a:r>
              <a:rPr lang="en-US" dirty="0"/>
              <a:t>, 2012; </a:t>
            </a:r>
            <a:r>
              <a:rPr lang="en-US" dirty="0" err="1"/>
              <a:t>Marsolo</a:t>
            </a:r>
            <a:r>
              <a:rPr lang="en-US" dirty="0"/>
              <a:t>, 2012; Murphy, 2012; </a:t>
            </a:r>
            <a:r>
              <a:rPr lang="en-US" dirty="0" err="1"/>
              <a:t>Gelijns</a:t>
            </a:r>
            <a:r>
              <a:rPr lang="en-US" dirty="0"/>
              <a:t>, 2013) (Payne, 2013) (</a:t>
            </a:r>
            <a:r>
              <a:rPr lang="en-US" dirty="0" err="1"/>
              <a:t>Bhavnani</a:t>
            </a:r>
            <a:r>
              <a:rPr lang="en-US" dirty="0"/>
              <a:t>, 2012) (Vasilevsky, 2013)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2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capture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problems discussed in context of data analytics</a:t>
            </a:r>
          </a:p>
          <a:p>
            <a:pPr lvl="1"/>
            <a:r>
              <a:rPr lang="en-US" dirty="0" smtClean="0"/>
              <a:t>Data quality and accuracy is not a top priority for busy clinicians</a:t>
            </a:r>
          </a:p>
          <a:p>
            <a:pPr lvl="1"/>
            <a:r>
              <a:rPr lang="en-US" dirty="0" smtClean="0"/>
              <a:t>Patients get care at different places</a:t>
            </a:r>
          </a:p>
          <a:p>
            <a:pPr lvl="1"/>
            <a:r>
              <a:rPr lang="en-US" dirty="0" smtClean="0"/>
              <a:t>Standards and interoperability – mature approaches but lack of widespread adoption</a:t>
            </a:r>
          </a:p>
          <a:p>
            <a:pPr lvl="1"/>
            <a:r>
              <a:rPr lang="en-US" dirty="0" smtClean="0"/>
              <a:t>Much data is “locked” in text</a:t>
            </a:r>
          </a:p>
          <a:p>
            <a:pPr lvl="1"/>
            <a:r>
              <a:rPr lang="en-US" dirty="0" smtClean="0"/>
              <a:t>Quantity can be overwhelming – average </a:t>
            </a:r>
            <a:r>
              <a:rPr lang="en-US" dirty="0"/>
              <a:t>pediatric ICU patient generates 1348 information items per 24 </a:t>
            </a:r>
            <a:r>
              <a:rPr lang="en-US" dirty="0" smtClean="0"/>
              <a:t>hours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24971" y="6555553"/>
            <a:ext cx="8694058" cy="228600"/>
          </a:xfrm>
        </p:spPr>
        <p:txBody>
          <a:bodyPr/>
          <a:lstStyle/>
          <a:p>
            <a:r>
              <a:rPr lang="en-US" dirty="0"/>
              <a:t>(Hersh, 2014) (de </a:t>
            </a:r>
            <a:r>
              <a:rPr lang="en-US" dirty="0" err="1"/>
              <a:t>Lusignan</a:t>
            </a:r>
            <a:r>
              <a:rPr lang="en-US" dirty="0"/>
              <a:t>, 2005) (Bourgeois, 2010; </a:t>
            </a:r>
            <a:r>
              <a:rPr lang="en-US" dirty="0" err="1"/>
              <a:t>Finnell</a:t>
            </a:r>
            <a:r>
              <a:rPr lang="en-US" dirty="0"/>
              <a:t>, 2011) (</a:t>
            </a:r>
            <a:r>
              <a:rPr lang="en-US" dirty="0" err="1"/>
              <a:t>Kellermann</a:t>
            </a:r>
            <a:r>
              <a:rPr lang="en-US" dirty="0"/>
              <a:t>, 2013) (</a:t>
            </a:r>
            <a:r>
              <a:rPr lang="en-US" dirty="0" err="1"/>
              <a:t>Hripcsak</a:t>
            </a:r>
            <a:r>
              <a:rPr lang="en-US" dirty="0"/>
              <a:t>, 2012</a:t>
            </a:r>
            <a:r>
              <a:rPr lang="en-US" dirty="0" smtClean="0"/>
              <a:t>) </a:t>
            </a:r>
            <a:r>
              <a:rPr lang="en-US" dirty="0"/>
              <a:t>(Manor-Shulman, 2008)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0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capture and analysis (cont.)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entry</a:t>
            </a:r>
          </a:p>
          <a:p>
            <a:pPr lvl="1"/>
            <a:r>
              <a:rPr lang="en-US" dirty="0" smtClean="0"/>
              <a:t>Clinicians prefer narratives; research requires structure</a:t>
            </a:r>
          </a:p>
          <a:p>
            <a:pPr lvl="1"/>
            <a:r>
              <a:rPr lang="en-US" dirty="0" smtClean="0"/>
              <a:t>Data input from any type of device presents challenges to workflow, accuracy, etc. </a:t>
            </a:r>
          </a:p>
          <a:p>
            <a:r>
              <a:rPr lang="en-US" dirty="0" smtClean="0"/>
              <a:t>Data quality assessment still a developing science</a:t>
            </a:r>
          </a:p>
          <a:p>
            <a:r>
              <a:rPr lang="en-US" dirty="0" smtClean="0"/>
              <a:t>Patient recruitment can be aided by clinical decision support rules, although can also cause alert fatigue</a:t>
            </a:r>
          </a:p>
          <a:p>
            <a:pPr lvl="1"/>
            <a:r>
              <a:rPr lang="en-US" dirty="0" smtClean="0"/>
              <a:t>Clinical trial eligibility is not always precise enough for computer-based representation</a:t>
            </a:r>
          </a:p>
          <a:p>
            <a:r>
              <a:rPr lang="en-US" dirty="0" smtClean="0"/>
              <a:t>Even in research-oriented healthcare organizations, EHR data across health systems may be missing, erroneous, uninterpretable, and inconsistent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533400" y="6555553"/>
            <a:ext cx="8385629" cy="228600"/>
          </a:xfrm>
        </p:spPr>
        <p:txBody>
          <a:bodyPr/>
          <a:lstStyle/>
          <a:p>
            <a:r>
              <a:rPr lang="en-US" dirty="0" smtClean="0"/>
              <a:t>(Rosenbloom, 2011) (Kahn, 2012; Weiskopf, 2013) (</a:t>
            </a:r>
            <a:r>
              <a:rPr lang="en-US" dirty="0" err="1" smtClean="0"/>
              <a:t>Embi</a:t>
            </a:r>
            <a:r>
              <a:rPr lang="en-US" dirty="0" smtClean="0"/>
              <a:t>, 2005; </a:t>
            </a:r>
            <a:r>
              <a:rPr lang="en-US" dirty="0" err="1" smtClean="0"/>
              <a:t>Köpcke</a:t>
            </a:r>
            <a:r>
              <a:rPr lang="en-US" dirty="0" smtClean="0"/>
              <a:t>, 2014) (</a:t>
            </a:r>
            <a:r>
              <a:rPr lang="en-US" dirty="0" err="1" smtClean="0"/>
              <a:t>Embi</a:t>
            </a:r>
            <a:r>
              <a:rPr lang="en-US" dirty="0" smtClean="0"/>
              <a:t>, 2012)</a:t>
            </a:r>
            <a:r>
              <a:rPr lang="en-US" dirty="0"/>
              <a:t> (Ross, </a:t>
            </a:r>
            <a:r>
              <a:rPr lang="en-US" dirty="0" smtClean="0"/>
              <a:t>2010) </a:t>
            </a:r>
            <a:r>
              <a:rPr lang="en-US" dirty="0"/>
              <a:t>(Bayley, 2013)</a:t>
            </a: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Trust and privacy</a:t>
            </a: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Patients must have trust that their best interests will be looked after – must manage relationships among researchers, institutions, and industry</a:t>
            </a:r>
          </a:p>
          <a:p>
            <a:pPr lvl="1"/>
            <a:r>
              <a:rPr lang="en-US" dirty="0" smtClean="0"/>
              <a:t>HIPAA Privacy Rule may be impeding research without improving privacy for the patient</a:t>
            </a:r>
          </a:p>
          <a:p>
            <a:r>
              <a:rPr lang="en-US" dirty="0" smtClean="0"/>
              <a:t>Patients are willing to allow use of their data when they perceive their interests are respected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urvey of US adults found patients amenable to secondary use of their EHR data; more toward research than quality or marketing uses</a:t>
            </a:r>
          </a:p>
          <a:p>
            <a:pPr lvl="1"/>
            <a:r>
              <a:rPr lang="en-US" dirty="0" smtClean="0"/>
              <a:t>Breast cancer patients expressed low level of concerns about privacy of data but do want it protected</a:t>
            </a:r>
          </a:p>
          <a:p>
            <a:pPr lvl="1"/>
            <a:r>
              <a:rPr lang="en-US" dirty="0" smtClean="0"/>
              <a:t>Employees of academic </a:t>
            </a:r>
            <a:r>
              <a:rPr lang="en-US" dirty="0"/>
              <a:t>medical centers are willing to donate their data for clinical research if </a:t>
            </a:r>
            <a:r>
              <a:rPr lang="en-US" dirty="0" smtClean="0"/>
              <a:t>de</a:t>
            </a:r>
            <a:r>
              <a:rPr lang="en-US" dirty="0"/>
              <a:t>-identified and </a:t>
            </a:r>
            <a:r>
              <a:rPr lang="en-US" dirty="0" smtClean="0"/>
              <a:t>certain </a:t>
            </a:r>
            <a:r>
              <a:rPr lang="en-US" dirty="0"/>
              <a:t>categories of sensitive data </a:t>
            </a:r>
            <a:r>
              <a:rPr lang="en-US" dirty="0" smtClean="0"/>
              <a:t>redacted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1981200" y="6555553"/>
            <a:ext cx="6937829" cy="228600"/>
          </a:xfrm>
        </p:spPr>
        <p:txBody>
          <a:bodyPr/>
          <a:lstStyle/>
          <a:p>
            <a:r>
              <a:rPr lang="en-US" dirty="0"/>
              <a:t>(Yarborough, 2002</a:t>
            </a:r>
            <a:r>
              <a:rPr lang="en-US" dirty="0" smtClean="0"/>
              <a:t>)</a:t>
            </a:r>
            <a:r>
              <a:rPr lang="en-US" dirty="0"/>
              <a:t> (Nass, 2009</a:t>
            </a:r>
            <a:r>
              <a:rPr lang="en-US" dirty="0" smtClean="0"/>
              <a:t>) </a:t>
            </a:r>
            <a:r>
              <a:rPr lang="en-US" dirty="0"/>
              <a:t>(Grande, 2013</a:t>
            </a:r>
            <a:r>
              <a:rPr lang="en-US" dirty="0" smtClean="0"/>
              <a:t>) </a:t>
            </a:r>
            <a:r>
              <a:rPr lang="en-US" dirty="0"/>
              <a:t>(</a:t>
            </a:r>
            <a:r>
              <a:rPr lang="en-US" dirty="0" err="1"/>
              <a:t>Rogith</a:t>
            </a:r>
            <a:r>
              <a:rPr lang="en-US" dirty="0"/>
              <a:t>, 2014</a:t>
            </a:r>
            <a:r>
              <a:rPr lang="en-US" dirty="0" smtClean="0"/>
              <a:t>) </a:t>
            </a:r>
            <a:r>
              <a:rPr lang="en-US" dirty="0"/>
              <a:t>(Hurdle, in preparation)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8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" val="William Hersh, MD"/>
  <p:tag name="PRESENTER_TITLE" val="Professor and Chair, DMICE"/>
  <p:tag name="PRESENTER_EMAIL" val="hersh@ohsu.edu"/>
  <p:tag name="PRESENTER_PIC" val="C:\Documents and Settings\hersh\My Documents\Ongoing\Web\bill.jpg"/>
  <p:tag name="LOGO_PIC_2" val="C:\Documents and Settings\hersh\My Documents\Ongoing\Web\ohsunewlogo.jpg"/>
  <p:tag name="PRESENTER_PIC_MODE" val="0"/>
  <p:tag name="LOGO_PIC_MODE" val="1"/>
  <p:tag name="PRESENTATION_TITLE" val="1.2"/>
  <p:tag name="ART_ENCODE_TYPE" val="0"/>
  <p:tag name="ART_ENCODE_INDEX" val="1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PLAYERLOGOHEIGHT" val="622"/>
  <p:tag name="PLAYERLOGOWIDTH" val="900"/>
  <p:tag name="LAUNCHINNEWWINDOW" val="0"/>
  <p:tag name="LASTPUBLISHED" val="C:\Documents and Settings\hersh\My Documents\10x10\Unit 7\Content\7.5b\player.html"/>
  <p:tag name="ARTICULATE_LOGO" val="ohsu-logo.jpg"/>
  <p:tag name="ARTICULATE_PRESENTER" val="William Hersh, MD"/>
  <p:tag name="ARTICULATE_LMS" val="0"/>
  <p:tag name="ARTICULATE_META_COURSE_VERSION_SET" val="True"/>
  <p:tag name="ARTICULATE_REFERENCE_ID" val="39532f10-4535-4309-bfe7-51c3a139ee13"/>
  <p:tag name="ARTICULATE_REFERENCE_TYPE_1" val="1"/>
  <p:tag name="ARTICULATE_REFERENCE_1" val="C:\wamp\www\Box Sync\OER\BDK01\List of Resources for Biomedical Part2.pdf"/>
  <p:tag name="ARTICULATE_REFERENCE_TITLE_1" val="Resources for Biomedical, Clinical and Translational Research Data Cycle: Part 2"/>
  <p:tag name="ARTICULATE_REFERENCE_ID_1" val="98463c36-d4c3-46ff-a8fe-ac8c5799c6ca"/>
  <p:tag name="ARTICULATE_REFERENCE_COUNT" val="1"/>
  <p:tag name="ARTICULATE_REFERENCE_DESCRIPTION" val="Resources for Biomedical, Clinical and Translational Research Data Cycle: Part 2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META_COURSE_ID" val="4ZA1LUm1Bw4_course_id"/>
  <p:tag name="ARTICULATE_META_NAME_SET" val="True"/>
  <p:tag name="ARTICULATE_SLIDE_COUNT" val="26"/>
  <p:tag name="TAG_BACKING_FORM_KEY" val="1575972-c:\wamp\www\box sync\bd2k\oer content\bdk01\staged\bdk01-3_new.pptx"/>
  <p:tag name="ARTICULATE_PRESENTER_VERSION" val="7"/>
  <p:tag name="ARTICULATE_USED_PAGE_ORIENTATION" val="1"/>
  <p:tag name="ARTICULATE_USED_PAGE_SIZE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cd00427-b56f-4d71-ad02-5b8d9f3c3564"/>
  <p:tag name="ARTICULATE_SLIDE_NAV" val="1"/>
  <p:tag name="AUDIO_ID" val="353"/>
  <p:tag name="ARTICULATE_AUDIO_RECORDED" val="1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ORIGINAL_AUDIO_FILEPATH" val="C:\wamp\www\Box Sync\BD2K\OER Content\BDK01\Working\Audio\BDK01-3\Slide 1 - Biomedical, Clinical and Translational Research 2_2.mp3"/>
  <p:tag name="ELAPSEDTIME" val="16.192"/>
  <p:tag name="ARTICULATE_USED_LAYOUT" val="1"/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8"/>
  <p:tag name="ARTICULATE_USED_LAYOUT" val="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abe7769-295d-415f-b9bf-04d3c8f27770"/>
  <p:tag name="ARTICULATE_SLIDE_NAV" val="16"/>
  <p:tag name="AUDIO_ID" val="380"/>
  <p:tag name="ARTICULATE_AUDIO_RECORDED" val="1"/>
  <p:tag name="ORIGINAL_AUDIO_FILEPATH" val="C:\wamp\www\Box Sync\OER\BDK01\BDK01-2audio\BDK01-2-02.mp3"/>
  <p:tag name="ELAPSEDTIME" val="15.02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1"/>
  <p:tag name="ARTICULATE_AUDIO_RECORDED" val="1"/>
  <p:tag name="ORIGINAL_AUDIO_FILEPATH" val="C:\wamp\www\Box Sync\OER\BDK01\BDK01-2audio\BDK01-2-03.mp3"/>
  <p:tag name="ELAPSEDTIME" val="210.36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2"/>
  <p:tag name="ARTICULATE_AUDIO_RECORDED" val="1"/>
  <p:tag name="ORIGINAL_AUDIO_FILEPATH" val="C:\wamp\www\Box Sync\OER\BDK01\BDK01-2audio\BDK01-2-04.mp3"/>
  <p:tag name="ELAPSEDTIME" val="181.78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89"/>
  <p:tag name="ARTICULATE_AUDIO_RECORDED" val="1"/>
  <p:tag name="ORIGINAL_AUDIO_FILEPATH" val="C:\wamp\www\Box Sync\OER\BDK01\BDK01-2audio\BDK01-2-05.mp3"/>
  <p:tag name="ELAPSEDTIME" val="78.57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84"/>
  <p:tag name="ARTICULATE_AUDIO_RECORDED" val="1"/>
  <p:tag name="ORIGINAL_AUDIO_FILEPATH" val="C:\wamp\www\Box Sync\OER\BDK01\BDK01-2audio\BDK01-2-06.mp3"/>
  <p:tag name="ELAPSEDTIME" val="75.85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39c8f86-324f-4138-aa85-6cb87c714d78"/>
  <p:tag name="ARTICULATE_SLIDE_NAV" val="20"/>
  <p:tag name="AUDIO_ID" val="387"/>
  <p:tag name="ARTICULATE_AUDIO_RECORDED" val="1"/>
  <p:tag name="ORIGINAL_AUDIO_FILEPATH" val="C:\wamp\www\Box Sync\OER\BDK01\BDK01-2audio\BDK01-2-07.mp3"/>
  <p:tag name="ELAPSEDTIME" val="108.66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72d57f-88ae-4996-baa5-7ba1b223ae00"/>
  <p:tag name="ARTICULATE_SLIDE_NAV" val="22"/>
  <p:tag name="AUDIO_ID" val="388"/>
  <p:tag name="ARTICULATE_AUDIO_RECORDED" val="1"/>
  <p:tag name="ORIGINAL_AUDIO_FILEPATH" val="C:\wamp\www\Box Sync\OER\BDK01\BDK01-2audio\BDK01-2-08.mp3"/>
  <p:tag name="ELAPSEDTIME" val="100.51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9"/>
  <p:tag name="ARTICULATE_USED_LAYOUT" val="1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4564abc-ba47-4140-b2f6-911e16a9b628"/>
  <p:tag name="ARTICULATE_SLIDE_NAV" val="2"/>
  <p:tag name="AUDIO_ID" val="346"/>
  <p:tag name="ARTICULATE_AUDIO_RECORDED" val="1"/>
  <p:tag name="ORIGINAL_AUDIO_FILEPATH" val="C:\wamp\www\Box Sync\OER\BDK01\BDK01-2audio\BDK01-2-09.mp3"/>
  <p:tag name="ELAPSEDTIME" val="20.06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f97f1f-b117-4bb3-9ff8-91671be6bd77"/>
  <p:tag name="ARTICULATE_SLIDE_NAV" val="3"/>
  <p:tag name="AUDIO_ID" val="368"/>
  <p:tag name="ARTICULATE_AUDIO_RECORDED" val="1"/>
  <p:tag name="ORIGINAL_AUDIO_FILEPATH" val="C:\wamp\www\Box Sync\OER\BDK01\BDK01-2audio\BDK01-2-10.mp3"/>
  <p:tag name="ELAPSEDTIME" val="45.37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9acef3a-9d0b-4cf1-a634-ee555a297320"/>
  <p:tag name="ARTICULATE_SLIDE_NAV" val="5"/>
  <p:tag name="AUDIO_ID" val="369"/>
  <p:tag name="ARTICULATE_AUDIO_RECORDED" val="1"/>
  <p:tag name="ORIGINAL_AUDIO_FILEPATH" val="C:\wamp\www\Box Sync\OER\BDK01\BDK01-2audio\BDK01-2-11.mp3"/>
  <p:tag name="ELAPSEDTIME" val="52.03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226d8c6-8245-4158-a716-4e1d921cf968"/>
  <p:tag name="ARTICULATE_SLIDE_NAV" val="6"/>
  <p:tag name="AUDIO_ID" val="350"/>
  <p:tag name="ARTICULATE_AUDIO_RECORDED" val="1"/>
  <p:tag name="ORIGINAL_AUDIO_FILEPATH" val="C:\wamp\www\Box Sync\OER\BDK01\BDK01-2audio\BDK01-2-12.mp3"/>
  <p:tag name="ELAPSEDTIME" val="114.25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1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3"/>
  <p:tag name="ARTICULATE_AUDIO_RECORDED" val="1"/>
  <p:tag name="ORIGINAL_AUDIO_FILEPATH" val="C:\wamp\www\Box Sync\OER\BDK01\BDK01-2audio\BDK01-2-13.mp3"/>
  <p:tag name="ELAPSEDTIME" val="96.28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587c6fb-fdca-4a16-97d0-dd18e3c2094b"/>
  <p:tag name="ARTICULATE_SLIDE_NAV" val="15"/>
  <p:tag name="AUDIO_ID" val="379"/>
  <p:tag name="ARTICULATE_AUDIO_RECORDED" val="1"/>
  <p:tag name="ORIGINAL_AUDIO_FILEPATH" val="C:\wamp\www\Box Sync\OER\BDK01\BDK01-2audio\BDK01-2-14.mp3"/>
  <p:tag name="ELAPSEDTIME" val="43.88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57cb14f-6a6a-4118-8c44-2df79e97a71e"/>
  <p:tag name="ARTICULATE_SLIDE_NAV" val="9"/>
  <p:tag name="AUDIO_ID" val="377"/>
  <p:tag name="ARTICULATE_AUDIO_RECORDED" val="1"/>
  <p:tag name="ORIGINAL_AUDIO_FILEPATH" val="C:\wamp\www\Box Sync\OER\BDK01\BDK01-2audio\BDK01-2-15.mp3"/>
  <p:tag name="ELAPSEDTIME" val="97.51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5"/>
  <p:tag name="ARTICULATE_AUDIO_RECORDED" val="1"/>
  <p:tag name="ORIGINAL_AUDIO_FILEPATH" val="C:\wamp\www\Box Sync\OER\BDK01\BDK01-2audio\BDK01-2-16.mp3"/>
  <p:tag name="ELAPSEDTIME" val="92.34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4"/>
  <p:tag name="ARTICULATE_AUDIO_RECORDED" val="1"/>
  <p:tag name="ORIGINAL_AUDIO_FILEPATH" val="C:\wamp\www\Box Sync\OER\BDK01\BDK01-2audio\BDK01-2-17.mp3"/>
  <p:tag name="ELAPSEDTIME" val="57.62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d76a82c-590e-47a9-9d35-6cabc9c9f132"/>
  <p:tag name="ARTICULATE_SLIDE_NAV" val="10"/>
  <p:tag name="AUDIO_ID" val="373"/>
  <p:tag name="ARTICULATE_AUDIO_RECORDED" val="1"/>
  <p:tag name="ORIGINAL_AUDIO_FILEPATH" val="C:\wamp\www\Box Sync\OER\BDK01\BDK01-2audio\BDK01-2-18.mp3"/>
  <p:tag name="ELAPSEDTIME" val="116.42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eda6748-4d79-4ace-906d-009f5b6f498f"/>
  <p:tag name="ARTICULATE_SLIDE_NAV" val="11"/>
  <p:tag name="AUDIO_ID" val="343"/>
  <p:tag name="ARTICULATE_AUDIO_RECORDED" val="1"/>
  <p:tag name="ORIGINAL_AUDIO_FILEPATH" val="C:\wamp\www\Box Sync\OER\BDK01\BDK01-2audio\BDK01-2-19.mp3"/>
  <p:tag name="ELAPSEDTIME" val="98.32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6"/>
  <p:tag name="ORIGINAL_AUDIO_FILEPATH" val="C:\wamp\www\Box Sync\OER\BDK01\BDK01-2audio\BDK01-2-20.mp3"/>
  <p:tag name="ELAPSEDTIME" val="52.58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46bc1b4-9fd1-4a48-86c8-672324ae875c"/>
  <p:tag name="ARTICULATE_SLIDE_NAV" val="4"/>
  <p:tag name="AUDIO_ID" val="376"/>
  <p:tag name="ARTICULATE_AUDIO_RECORDED" val="1"/>
  <p:tag name="ORIGINAL_AUDIO_FILEPATH" val="C:\wamp\www\Box Sync\OER\BDK01\BDK01-2audio\BDK01-2-21.mp3"/>
  <p:tag name="ELAPSEDTIME" val="85.65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0"/>
  <p:tag name="ARTICULATE_AUDIO_RECORDED" val="1"/>
  <p:tag name="ORIGINAL_AUDIO_FILEPATH" val="C:\wamp\www\Box Sync\OER\BDK01\BDK01-2audio\BDK01-2-22.mp3"/>
  <p:tag name="ELAPSEDTIME" val="55.17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a572dab2-12f9-411e-906a-9cc635c0b19c"/>
  <p:tag name="ARTICULATE_SLIDE_NAV" val="13"/>
  <p:tag name="AUDIO_ID" val="345"/>
  <p:tag name="ARTICULATE_AUDIO_RECORDED" val="1"/>
  <p:tag name="ORIGINAL_AUDIO_FILEPATH" val="C:\wamp\www\Box Sync\OER\BDK01\BDK01-2audio\BDK01-2-23.mp3"/>
  <p:tag name="ELAPSEDTIME" val="96.702"/>
  <p:tag name="ARTICULATE_NAV_LEVEL" val="1"/>
  <p:tag name="ARTICULATE_SLIDE_PRESENTER_GUID" val="58bf33f7-6065-4971-9782-c40d2505835f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PLAYER_CONTROL_RESOURCES" val="False"/>
  <p:tag name="ARTICULATE_USED_LAYOUT" val="2"/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97"/>
  <p:tag name="ARTICULATE_NAV_LEVEL" val="1"/>
  <p:tag name="ARTICULATE_SLIDE_PRESENTER_GUID" val="58bf33f7-6065-4971-9782-c40d2505835f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SEEKBAR" val="False"/>
  <p:tag name="ARTICULATE_PLAYER_CONTROL_PLAYPAUSE" val="False"/>
  <p:tag name="ARTICULATE_NEXT_BUTTON_ID" val="353"/>
  <p:tag name="ARTICULATE_PREV_BUTTON_ID" val="345"/>
  <p:tag name="ARTICULATE_USED_LAYOUT" val="2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BD2Kver4Theme</Template>
  <TotalTime>2723</TotalTime>
  <Words>1772</Words>
  <Application>Microsoft Office PowerPoint</Application>
  <PresentationFormat>On-screen Show (4:3)</PresentationFormat>
  <Paragraphs>173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Calibri</vt:lpstr>
      <vt:lpstr>Cambria</vt:lpstr>
      <vt:lpstr>Tahoma</vt:lpstr>
      <vt:lpstr>Times New Roman</vt:lpstr>
      <vt:lpstr>BD2K_OER_Theme</vt:lpstr>
      <vt:lpstr>BD2K OER Dark</vt:lpstr>
      <vt:lpstr>Biomedical, Clinical and Translational Research Data Life Cycle: Part 2</vt:lpstr>
      <vt:lpstr>Challenges</vt:lpstr>
      <vt:lpstr>Challenges to biomedical, clinical, and translational research</vt:lpstr>
      <vt:lpstr>Increasing value, reducing waste – series in The Lancet</vt:lpstr>
      <vt:lpstr>Rescuing US research from “systemic flaws”</vt:lpstr>
      <vt:lpstr>Infrastructure</vt:lpstr>
      <vt:lpstr>Data capture and analysis</vt:lpstr>
      <vt:lpstr>Data capture and analysis (cont.)</vt:lpstr>
      <vt:lpstr>Trust and privacy</vt:lpstr>
      <vt:lpstr>Solutions</vt:lpstr>
      <vt:lpstr>Solutions</vt:lpstr>
      <vt:lpstr>Clinical trials and studies management</vt:lpstr>
      <vt:lpstr>Integrated data repositories (IDRs)</vt:lpstr>
      <vt:lpstr>HMO Research Network (HMORN)</vt:lpstr>
      <vt:lpstr>Scalable Collaborative Infrastructure for a Learning Health System (SCILHS)</vt:lpstr>
      <vt:lpstr>SHRINE i2b2 query tool</vt:lpstr>
      <vt:lpstr>Some other IDR projects</vt:lpstr>
      <vt:lpstr>Other IDR projects (cont.)</vt:lpstr>
      <vt:lpstr>Biobanking</vt:lpstr>
      <vt:lpstr>Examples of research results from IDRs</vt:lpstr>
      <vt:lpstr>Common CRI themes among CTSA informatics programs</vt:lpstr>
      <vt:lpstr>Contents of IDRs in CTSA programs</vt:lpstr>
      <vt:lpstr>Some other informatics innovations to support clinical research</vt:lpstr>
      <vt:lpstr>“Vanderbilt approach” to secondary use of clinical data</vt:lpstr>
      <vt:lpstr>Toward the future</vt:lpstr>
      <vt:lpstr>Thank you</vt:lpstr>
    </vt:vector>
  </TitlesOfParts>
  <Company>Oregon Health &amp; Science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0.0  Title</dc:title>
  <dc:creator>William Hersh</dc:creator>
  <cp:lastModifiedBy>Bjorn Pederson</cp:lastModifiedBy>
  <cp:revision>282</cp:revision>
  <cp:lastPrinted>2012-04-25T08:34:28Z</cp:lastPrinted>
  <dcterms:created xsi:type="dcterms:W3CDTF">2003-03-15T13:17:24Z</dcterms:created>
  <dcterms:modified xsi:type="dcterms:W3CDTF">2015-10-12T20:11:38Z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UsedName">
    <vt:lpwstr>1</vt:lpwstr>
  </property>
  <property fmtid="{D5CDD505-2E9C-101B-9397-08002B2CF9AE}" pid="3" name="ArticulateUseProject">
    <vt:lpwstr>1</vt:lpwstr>
  </property>
  <property fmtid="{D5CDD505-2E9C-101B-9397-08002B2CF9AE}" pid="4" name="ArticulatePath">
    <vt:lpwstr>7.5b</vt:lpwstr>
  </property>
  <property fmtid="{D5CDD505-2E9C-101B-9397-08002B2CF9AE}" pid="5" name="ArticulateProjectVersion">
    <vt:lpwstr>7</vt:lpwstr>
  </property>
  <property fmtid="{D5CDD505-2E9C-101B-9397-08002B2CF9AE}" pid="6" name="ArticulateGUID">
    <vt:lpwstr>CC132E08-EAFF-43D6-9C94-46F626A1E386</vt:lpwstr>
  </property>
  <property fmtid="{D5CDD505-2E9C-101B-9397-08002B2CF9AE}" pid="7" name="ArticulateProjectFull">
    <vt:lpwstr>C:\wamp\www\Box Sync\BD2K\OER Content\BDK01\Staged\BDK01-3_NEW.ppta</vt:lpwstr>
  </property>
</Properties>
</file>